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2">
  <p:sldMasterIdLst>
    <p:sldMasterId id="2147483661" r:id="rId1"/>
  </p:sldMasterIdLst>
  <p:notesMasterIdLst>
    <p:notesMasterId r:id="rId16"/>
  </p:notesMasterIdLst>
  <p:sldIdLst>
    <p:sldId id="258" r:id="rId2"/>
    <p:sldId id="259" r:id="rId3"/>
    <p:sldId id="275" r:id="rId4"/>
    <p:sldId id="261" r:id="rId5"/>
    <p:sldId id="262" r:id="rId6"/>
    <p:sldId id="273" r:id="rId7"/>
    <p:sldId id="271" r:id="rId8"/>
    <p:sldId id="272" r:id="rId9"/>
    <p:sldId id="266" r:id="rId10"/>
    <p:sldId id="269" r:id="rId11"/>
    <p:sldId id="270" r:id="rId12"/>
    <p:sldId id="274" r:id="rId13"/>
    <p:sldId id="268" r:id="rId14"/>
    <p:sldId id="267" r:id="rId15"/>
  </p:sldIdLst>
  <p:sldSz cx="9144000" cy="6858000" type="screen4x3"/>
  <p:notesSz cx="6858000" cy="9144000"/>
  <p:embeddedFontLst>
    <p:embeddedFont>
      <p:font typeface="Corsiva" charset="0"/>
      <p:regular r:id="rId17"/>
      <p:bold r:id="rId18"/>
      <p:italic r:id="rId19"/>
      <p:boldItalic r:id="rId20"/>
    </p:embeddedFon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Georgia" pitchFamily="18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66FF33"/>
    <a:srgbClr val="00FF00"/>
    <a:srgbClr val="99FF99"/>
    <a:srgbClr val="FF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90539461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95162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510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3335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248000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31F4-2A21-4CA1-903C-5964B9941D31}" type="datetimeFigureOut">
              <a:rPr lang="ru-RU" smtClean="0"/>
              <a:pPr/>
              <a:t>28.12.2020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2392B-DD2E-46D2-B156-BC9A4654837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20" y="474517"/>
            <a:ext cx="8258432" cy="5908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474320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Пользовательский макет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360"/>
              </a:spcBef>
              <a:buClr>
                <a:srgbClr val="888888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320"/>
              </a:spcBef>
              <a:buClr>
                <a:srgbClr val="888888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280"/>
              </a:spcBef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dk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dk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58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114300" algn="l" rtl="0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2700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dk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2" r:id="rId11"/>
    <p:sldLayoutId id="214748366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95"/>
          <p:cNvSpPr txBox="1">
            <a:spLocks noGrp="1"/>
          </p:cNvSpPr>
          <p:nvPr>
            <p:ph type="title"/>
          </p:nvPr>
        </p:nvSpPr>
        <p:spPr>
          <a:xfrm>
            <a:off x="611560" y="548680"/>
            <a:ext cx="8064896" cy="93610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953734"/>
              </a:buClr>
              <a:buSzPct val="25000"/>
              <a:buFont typeface="Arial"/>
              <a:buNone/>
            </a:pPr>
            <a:r>
              <a:rPr lang="ru-RU" sz="2000" b="1" i="1" u="none" strike="noStrike" cap="none" dirty="0" smtClean="0">
                <a:solidFill>
                  <a:srgbClr val="953734"/>
                </a:solidFill>
                <a:latin typeface="Corsiva"/>
                <a:ea typeface="Corsiva"/>
                <a:cs typeface="Corsiva"/>
                <a:sym typeface="Corsiva"/>
              </a:rPr>
              <a:t>МБОУ «</a:t>
            </a:r>
            <a:r>
              <a:rPr lang="ru-RU" sz="2000" b="1" i="1" u="none" strike="noStrike" cap="none" dirty="0" err="1" smtClean="0">
                <a:solidFill>
                  <a:srgbClr val="953734"/>
                </a:solidFill>
                <a:latin typeface="Corsiva"/>
                <a:ea typeface="Corsiva"/>
                <a:cs typeface="Corsiva"/>
                <a:sym typeface="Corsiva"/>
              </a:rPr>
              <a:t>Мичанская</a:t>
            </a:r>
            <a:r>
              <a:rPr lang="ru-RU" sz="2000" b="1" i="1" u="none" strike="noStrike" cap="none" dirty="0" smtClean="0">
                <a:solidFill>
                  <a:srgbClr val="953734"/>
                </a:solidFill>
                <a:latin typeface="Corsiva"/>
                <a:ea typeface="Corsiva"/>
                <a:cs typeface="Corsiva"/>
                <a:sym typeface="Corsiva"/>
              </a:rPr>
              <a:t> ООШ </a:t>
            </a:r>
            <a:r>
              <a:rPr lang="ru-RU" sz="2000" b="1" i="1" u="none" strike="noStrike" cap="none" dirty="0" err="1" smtClean="0">
                <a:solidFill>
                  <a:srgbClr val="953734"/>
                </a:solidFill>
                <a:latin typeface="Corsiva"/>
                <a:ea typeface="Corsiva"/>
                <a:cs typeface="Corsiva"/>
                <a:sym typeface="Corsiva"/>
              </a:rPr>
              <a:t>Сабинского</a:t>
            </a:r>
            <a:r>
              <a:rPr lang="ru-RU" sz="2000" b="1" i="1" u="none" strike="noStrike" cap="none" dirty="0" smtClean="0">
                <a:solidFill>
                  <a:srgbClr val="953734"/>
                </a:solidFill>
                <a:latin typeface="Corsiva"/>
                <a:ea typeface="Corsiva"/>
                <a:cs typeface="Corsiva"/>
                <a:sym typeface="Corsiva"/>
              </a:rPr>
              <a:t> муниципального района РТ»</a:t>
            </a:r>
            <a:endParaRPr lang="ru-RU" sz="2000" b="1" i="1" u="none" strike="noStrike" cap="none" dirty="0">
              <a:solidFill>
                <a:srgbClr val="953734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  <p:sp>
        <p:nvSpPr>
          <p:cNvPr id="4" name="Shape 95"/>
          <p:cNvSpPr txBox="1">
            <a:spLocks/>
          </p:cNvSpPr>
          <p:nvPr/>
        </p:nvSpPr>
        <p:spPr>
          <a:xfrm>
            <a:off x="827584" y="1556792"/>
            <a:ext cx="7704856" cy="194421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Разработка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контрольно-диагностических материалов для формирования и оценки УУД на уроках русского языка в 8 классе по разделу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«Повторение изученного в 5 -7 классах »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3734"/>
              </a:buClr>
              <a:buSzPct val="25000"/>
              <a:buFont typeface="Arial"/>
              <a:buNone/>
              <a:tabLst/>
              <a:defRPr/>
            </a:pPr>
            <a:endParaRPr kumimoji="0" lang="ru-RU" sz="2200" b="1" i="1" u="none" strike="noStrike" kern="0" cap="none" spc="0" normalizeH="0" baseline="0" noProof="0" dirty="0">
              <a:ln>
                <a:noFill/>
              </a:ln>
              <a:solidFill>
                <a:srgbClr val="953734"/>
              </a:solidFill>
              <a:effectLst/>
              <a:uLnTx/>
              <a:uFillTx/>
              <a:latin typeface="Corsiva"/>
              <a:ea typeface="Corsiva"/>
              <a:cs typeface="Corsiva"/>
              <a:sym typeface="Corsiva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789040"/>
            <a:ext cx="70567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2700" algn="ctr" fontAlgn="base">
              <a:spcBef>
                <a:spcPct val="0"/>
              </a:spcBef>
              <a:spcAft>
                <a:spcPct val="0"/>
              </a:spcAft>
              <a:tabLst>
                <a:tab pos="1981200" algn="l"/>
              </a:tabLs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Автор: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27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981200" algn="l"/>
              </a:tabLst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Ситдикова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Равия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Рафаэлевна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27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981200" algn="l"/>
              </a:tabLs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квалификационной категории </a:t>
            </a:r>
          </a:p>
          <a:p>
            <a:pPr lvl="0" indent="127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981200" algn="l"/>
              </a:tabLs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Мичанская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ООШ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Сабинского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27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981200" algn="l"/>
              </a:tabLs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РТ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КоммуникативныеУУД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4114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1600" b="1" dirty="0" smtClean="0"/>
              <a:t>Прочитайте текст. Как вы понимаете смысл данного высказывания?  Составьте в паре связное аргументированное высказывание.</a:t>
            </a:r>
            <a:r>
              <a:rPr lang="ru-RU" sz="1600" dirty="0" smtClean="0"/>
              <a:t> </a:t>
            </a:r>
          </a:p>
          <a:p>
            <a:pPr>
              <a:buNone/>
            </a:pPr>
            <a:r>
              <a:rPr lang="ru-RU" sz="1600" dirty="0" smtClean="0"/>
              <a:t>(Не)упускайте случая находить интересное даже там, где вам кажется (не)интересно. На земле нет (не)интересных мест: есть только (не)интересующиеся люди, люди, (не)умеющие находить интересное, внутренне скучные. Надо уметь погружаться в атмосферу того места, куда вас забросила судьба… (Д. Лихачёв)</a:t>
            </a:r>
          </a:p>
          <a:p>
            <a:endParaRPr lang="ru-RU" sz="1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1200" b="1" dirty="0" smtClean="0"/>
              <a:t>Прочитайте текст. Скажите, нужно ли изучать знаки препинания в школе, аргументируйте свой ответ.</a:t>
            </a:r>
          </a:p>
          <a:p>
            <a:r>
              <a:rPr lang="ru-RU" sz="1200" b="1" dirty="0" smtClean="0">
                <a:solidFill>
                  <a:srgbClr val="0000FF"/>
                </a:solidFill>
              </a:rPr>
              <a:t>Представьте, что Вы помогаете учителю оформить презентацию к уроку русского языка  по теме «Знаки препинания в простом предложении». Один из слайдов называется «Группы знаков препинания в простом предложении по их функции». </a:t>
            </a:r>
            <a:endParaRPr lang="ru-RU" sz="12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sz="1200" b="1" dirty="0" smtClean="0">
                <a:solidFill>
                  <a:srgbClr val="0000FF"/>
                </a:solidFill>
              </a:rPr>
              <a:t>      Что Вы включили бы в этот слайд?</a:t>
            </a:r>
            <a:endParaRPr lang="ru-RU" sz="1200" dirty="0" smtClean="0">
              <a:solidFill>
                <a:srgbClr val="0000FF"/>
              </a:solidFill>
            </a:endParaRPr>
          </a:p>
          <a:p>
            <a:r>
              <a:rPr lang="ru-RU" sz="1200" b="1" dirty="0" smtClean="0"/>
              <a:t>Прочитайте отрывок из романа-сказки Юрия </a:t>
            </a:r>
            <a:r>
              <a:rPr lang="ru-RU" sz="1200" b="1" dirty="0" err="1" smtClean="0"/>
              <a:t>Олеши</a:t>
            </a:r>
            <a:r>
              <a:rPr lang="ru-RU" sz="1200" b="1" dirty="0" smtClean="0"/>
              <a:t> "</a:t>
            </a:r>
            <a:r>
              <a:rPr lang="ru-RU" sz="1200" b="1" smtClean="0"/>
              <a:t>Три толстяка»</a:t>
            </a:r>
            <a:endParaRPr lang="ru-RU" sz="1200" b="1" dirty="0" smtClean="0"/>
          </a:p>
          <a:p>
            <a:pPr lvl="0">
              <a:buNone/>
            </a:pPr>
            <a:r>
              <a:rPr lang="ru-RU" sz="1200" b="1" dirty="0" smtClean="0"/>
              <a:t>Определите тип речи и стиль текста.</a:t>
            </a:r>
            <a:endParaRPr lang="ru-RU" sz="1200" dirty="0" smtClean="0"/>
          </a:p>
          <a:p>
            <a:pPr lvl="0">
              <a:buNone/>
            </a:pPr>
            <a:r>
              <a:rPr lang="ru-RU" sz="1200" b="1" dirty="0" smtClean="0"/>
              <a:t>Какая основная мысль текста?</a:t>
            </a:r>
            <a:endParaRPr lang="ru-RU" sz="1200" dirty="0" smtClean="0"/>
          </a:p>
          <a:p>
            <a:pPr lvl="0">
              <a:buNone/>
            </a:pPr>
            <a:r>
              <a:rPr lang="ru-RU" sz="1200" b="1" dirty="0" smtClean="0"/>
              <a:t>Объясните лексическое значение слова </a:t>
            </a:r>
            <a:r>
              <a:rPr lang="ru-RU" sz="1200" b="1" u="sng" dirty="0" smtClean="0"/>
              <a:t>шарлатан</a:t>
            </a:r>
            <a:r>
              <a:rPr lang="ru-RU" sz="1200" b="1" dirty="0" smtClean="0"/>
              <a:t>, составьте с ним предложение.</a:t>
            </a:r>
            <a:endParaRPr lang="ru-RU" sz="1200" dirty="0" smtClean="0"/>
          </a:p>
          <a:p>
            <a:pPr lvl="0">
              <a:buNone/>
            </a:pPr>
            <a:r>
              <a:rPr lang="ru-RU" sz="1200" b="1" dirty="0" smtClean="0"/>
              <a:t> Как вы понимаете высказывание «Время волшебников прошло»? Согласны ли вы с таким утверждением? Напишите небольшое сочинение –рассуждение 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КоммуникативныеУУД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" name="Рисунок 1" descr="Â«donât text and driveÂ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1052736"/>
            <a:ext cx="1584176" cy="160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Рисунок 4" descr="Â«ÐÐ¾ÑÐ¾Ð³Ð° Ð¼Ð¾Ð¶ÐµÑ ÑÐ´ÐµÐ»Ð°ÑÑ ÑÐµÐ±Ñ ÑÐ¾Ð½Ð»Ð¸Ð²ÑÐ¼. ÐÑÑÐ°Ð½Ð¾Ð²Ð¸ÑÑ, Ð¿Ð¾ÐºÐ° Ð½Ðµ Ð¿Ð¾Ð·Ð´Ð½Ð¾Â».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808" y="1052736"/>
            <a:ext cx="134910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7" descr="Â«Ð¡Ð¾ÑÐ¸Ð°Ð»ÑÐ½ÑÐµ ÑÐµÑÐ¸ ÑÑÐ°Ð½Ð¾Ð²ÑÑÑÑ Ð¿ÑÐ¸ÑÐ¸Ð½Ð¾Ð¹ ÑÐ¾ÑÐ¸Ð°Ð»ÑÐ½Ð¾Ð¹ Ð¸Ð·Ð¾Ð»ÑÑÐ¸Ð¸Â». "/>
          <p:cNvPicPr>
            <a:picLocks noChangeAspect="1" noChangeArrowheads="1"/>
          </p:cNvPicPr>
          <p:nvPr/>
        </p:nvPicPr>
        <p:blipFill>
          <a:blip r:embed="rId4"/>
          <a:srcRect l="2335" t="18372" r="3114" b="27138"/>
          <a:stretch>
            <a:fillRect/>
          </a:stretch>
        </p:blipFill>
        <p:spPr bwMode="auto">
          <a:xfrm>
            <a:off x="4572000" y="980728"/>
            <a:ext cx="174825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10" descr="http://illustrators.ru/uploads/illustration/image/1087673/main_%D0%BF%D0%BB%D0%B0%D0%BA%D0%B0%D1%82_3.jpg"/>
          <p:cNvPicPr>
            <a:picLocks noChangeAspect="1" noChangeArrowheads="1"/>
          </p:cNvPicPr>
          <p:nvPr/>
        </p:nvPicPr>
        <p:blipFill>
          <a:blip r:embed="rId5"/>
          <a:srcRect b="15466"/>
          <a:stretch>
            <a:fillRect/>
          </a:stretch>
        </p:blipFill>
        <p:spPr bwMode="auto">
          <a:xfrm>
            <a:off x="6660232" y="980728"/>
            <a:ext cx="1512168" cy="16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827584" y="2795882"/>
            <a:ext cx="7632848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Рассмотрите  примеры социальной рекламы  и сформулируйте призывы, которые они выражают.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Выберите одну из реклам и устно опишите её. Продумайте, какие языковые средства, в том числе и интонационные, вы будете использовать, чтобы доходчивее и ярче объяснить смысл плаката.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Создайте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слоган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или четверостишие на одну из реклам.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123728" y="4411270"/>
            <a:ext cx="6191672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Водитель, не пиши СМС за рулем! 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Дорога — не лучшее место для сна.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3.Закрывай сердце на замок, не закрывай — итог один: обязательно найдется    фокусник, который откроет его без    ключа и незаметно поселится там.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i="1" dirty="0" smtClean="0"/>
              <a:t>4.Ведем себя, как дети</a:t>
            </a:r>
            <a:br>
              <a:rPr lang="ru-RU" sz="1200" i="1" dirty="0" smtClean="0"/>
            </a:br>
            <a:r>
              <a:rPr lang="ru-RU" sz="1200" i="1" dirty="0" smtClean="0"/>
              <a:t>Теряя день за днем! </a:t>
            </a:r>
            <a:br>
              <a:rPr lang="ru-RU" sz="1200" i="1" dirty="0" smtClean="0"/>
            </a:br>
            <a:r>
              <a:rPr lang="ru-RU" sz="1200" i="1" dirty="0" smtClean="0"/>
              <a:t>И тонем в Интернете, </a:t>
            </a:r>
            <a:br>
              <a:rPr lang="ru-RU" sz="1200" i="1" dirty="0" smtClean="0"/>
            </a:br>
            <a:r>
              <a:rPr lang="ru-RU" sz="1200" i="1" dirty="0" smtClean="0"/>
              <a:t>Как будто легче в нем..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КоммуникативныеУУД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1200" b="1" dirty="0" smtClean="0"/>
              <a:t>Представьте, что вы достигли всех целей, которые перед собой поставили. Представьте, что вы стали тем человеком, той личностью, которой всегда мечтали стать. Представьте, что у вас есть все, о чем вы мечтали. Что, по вашему мнению, изменится? Какое чувство вы будете испытывать, достигнув того, к чему стремились? </a:t>
            </a:r>
            <a:endParaRPr lang="ru-RU" sz="1200" dirty="0" smtClean="0"/>
          </a:p>
          <a:p>
            <a:pPr>
              <a:buNone/>
            </a:pPr>
            <a:r>
              <a:rPr lang="ru-RU" sz="1200" b="1" dirty="0" smtClean="0"/>
              <a:t>      Составьте предложения, выражающие спокойствие, уверенность, радость или восторг.</a:t>
            </a:r>
            <a:endParaRPr lang="ru-RU" sz="1200" dirty="0" smtClean="0"/>
          </a:p>
          <a:p>
            <a:r>
              <a:rPr lang="ru-RU" sz="1200" b="1" dirty="0" smtClean="0">
                <a:solidFill>
                  <a:srgbClr val="0000FF"/>
                </a:solidFill>
              </a:rPr>
              <a:t>Прочитайте начало сказки  </a:t>
            </a:r>
            <a:r>
              <a:rPr lang="ru-RU" sz="1200" dirty="0" smtClean="0">
                <a:solidFill>
                  <a:srgbClr val="0000FF"/>
                </a:solidFill>
              </a:rPr>
              <a:t>и </a:t>
            </a:r>
            <a:r>
              <a:rPr lang="ru-RU" sz="1200" b="1" dirty="0" smtClean="0">
                <a:solidFill>
                  <a:srgbClr val="0000FF"/>
                </a:solidFill>
              </a:rPr>
              <a:t>придумайте продолжение. Как будут развиваться события в сказке, чем она закончится? </a:t>
            </a:r>
          </a:p>
          <a:p>
            <a:pPr>
              <a:buNone/>
            </a:pPr>
            <a:r>
              <a:rPr lang="ru-RU" sz="1200" dirty="0" smtClean="0">
                <a:solidFill>
                  <a:srgbClr val="0000FF"/>
                </a:solidFill>
              </a:rPr>
              <a:t>……..Долго решался этот вопрос, но, наконец, было издан указ: </a:t>
            </a:r>
            <a:r>
              <a:rPr lang="ru-RU" sz="1200" b="1" dirty="0" smtClean="0">
                <a:solidFill>
                  <a:srgbClr val="0000FF"/>
                </a:solidFill>
              </a:rPr>
              <a:t>«Правописание Н / НН». </a:t>
            </a:r>
            <a:endParaRPr lang="ru-RU" sz="12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sz="1200" b="1" dirty="0" smtClean="0">
                <a:solidFill>
                  <a:srgbClr val="0000FF"/>
                </a:solidFill>
              </a:rPr>
              <a:t>Напишите указ от лица Морфологии.  Как она разрешила проблему правописания Н/ НН в разных частях речи? </a:t>
            </a:r>
            <a:endParaRPr lang="ru-RU" sz="12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sz="1200" b="1" dirty="0" smtClean="0">
                <a:solidFill>
                  <a:srgbClr val="FF0000"/>
                </a:solidFill>
              </a:rPr>
              <a:t>Вариант начала указа: «Слушайте и повинуйтесь! Я, царь Морфологии,  приказываю: всем частям речи  носить столько Н, сколько разрешается на данном указе. </a:t>
            </a:r>
            <a:endParaRPr lang="ru-RU" sz="1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1200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83568" y="1556792"/>
            <a:ext cx="367240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Представьте, что вам дали задание создать Музей Детской книги. Назовите 10 книг, которые станут экспонатами музея (желательно точное название книги и её автора). К каждой книге дайте краткую аннотацию, в которой вы объясните ваш выбор. Каждая аннотация должна состоять из 2-3 предложений.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 descr="dscn91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3717032"/>
            <a:ext cx="39604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07704" y="404664"/>
            <a:ext cx="4968552" cy="1800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Спасибо за внимание ! </a:t>
            </a:r>
            <a: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 новых встреч </a:t>
            </a:r>
            <a:r>
              <a:rPr lang="ru-RU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556792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! </a:t>
            </a:r>
          </a:p>
          <a:p>
            <a:pPr algn="ctr">
              <a:defRPr/>
            </a:pPr>
            <a:endParaRPr lang="ru-RU" sz="4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новых встреч !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>
          <a:xfrm>
            <a:off x="827584" y="620688"/>
            <a:ext cx="7920038" cy="648072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latin typeface="+mn-lt"/>
              </a:rPr>
              <a:t>Контрольно-диагностические материалы 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формирования и оценки УУД 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endParaRPr lang="ru-RU" sz="2400" dirty="0" smtClean="0">
              <a:solidFill>
                <a:srgbClr val="4A452A"/>
              </a:solidFill>
              <a:latin typeface="+mn-lt"/>
              <a:cs typeface="Arial" charset="0"/>
            </a:endParaRPr>
          </a:p>
        </p:txBody>
      </p:sp>
      <p:sp>
        <p:nvSpPr>
          <p:cNvPr id="6147" name="Текст 4"/>
          <p:cNvSpPr>
            <a:spLocks noGrp="1"/>
          </p:cNvSpPr>
          <p:nvPr>
            <p:ph type="body" sz="quarter" idx="10"/>
          </p:nvPr>
        </p:nvSpPr>
        <p:spPr>
          <a:xfrm>
            <a:off x="107504" y="1340768"/>
            <a:ext cx="2880319" cy="5400600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1600" b="1" dirty="0" smtClean="0">
                <a:latin typeface="+mn-lt"/>
              </a:rPr>
              <a:t>Регулятивные УУД:</a:t>
            </a:r>
          </a:p>
          <a:p>
            <a:pPr>
              <a:defRPr/>
            </a:pPr>
            <a:r>
              <a:rPr lang="ru-RU" sz="1200" dirty="0" smtClean="0">
                <a:latin typeface="+mn-lt"/>
              </a:rPr>
              <a:t>-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алгоритм, применения правила правописания Н и НН в прилагательных и причастиях. Следуя этому алгоритму, вставьте пропущенные буквы.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Подберите к существительным свои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определения-эпитеты. Сравните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свой текст с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авторским;</a:t>
            </a:r>
          </a:p>
          <a:p>
            <a:pPr marL="171450" indent="-171450">
              <a:buFontTx/>
              <a:buChar char="-"/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в следующих текстах нарушения норм: а) управления; б) согласования; в) смысловой сочетаемости. Объясните, используя данные толковых словарей, в чем состоит нарушение нормы. Перепишите предложения в исправленном виде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71450" indent="-171450">
              <a:buFontTx/>
              <a:buChar char="-"/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каких предложениях имеются ошибки в образовании грамматической формы? Ответ дайте в виде цифрового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ряда.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03848" y="1340768"/>
          <a:ext cx="2700908" cy="54006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700908"/>
              </a:tblGrid>
              <a:tr h="5400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Познавательные УУД: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- чтение и сравнение  текста;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-з</a:t>
                      </a:r>
                      <a:r>
                        <a:rPr lang="ru-RU" sz="16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аполнение таблицы «Закончи правило»;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6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развернутый ответ–исследование на  один из вопросов;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6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Составление небольшого</a:t>
                      </a:r>
                      <a:r>
                        <a:rPr lang="ru-RU" sz="1600" b="0" i="0" u="none" strike="noStrike" cap="none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 связного т</a:t>
                      </a:r>
                      <a:r>
                        <a:rPr lang="ru-RU" sz="16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екста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marL="114300" marR="114300" marT="0" marB="0" horzOverflow="overflow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012160" y="1340768"/>
          <a:ext cx="2952328" cy="530120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952328"/>
              </a:tblGrid>
              <a:tr h="53012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Коммуникативные </a:t>
                      </a: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УУД: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12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с  текстом; придумайте новые знаки препинания </a:t>
                      </a:r>
                      <a:r>
                        <a:rPr lang="ru-RU" sz="1200" b="0" i="1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объясните их роль в предложении;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lang="ru-RU" sz="12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Составьте в паре связное аргументированное высказывание;</a:t>
                      </a:r>
                      <a:endParaRPr kumimoji="0" lang="ru-RU" sz="1200" b="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2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Нужно ли изучать знаки препинания в школе, аргументируйте свой ответ;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2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 Представьте, что Вы помогаете учителю оформить презентацию к уроку русского языка;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2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Напишите небольшое сочинение –рассуждение «Время волшебников прошло»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2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Напишите сочинение – миниатюру на тему «Звуки весны»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2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Создайте </a:t>
                      </a:r>
                      <a:r>
                        <a:rPr lang="ru-RU" sz="1200" b="0" i="0" u="none" strike="noStrike" cap="none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слоган</a:t>
                      </a:r>
                      <a:r>
                        <a:rPr lang="ru-RU" sz="12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 или четверостишие на одну из реклам.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2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Назовите 10 книг, которые станут экспонатами музея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200" b="0" i="0" u="none" strike="noStrike" cap="none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Прочитайте начало сказки  и придумайте продолжение. </a:t>
                      </a:r>
                      <a:endParaRPr kumimoji="0" lang="ru-RU" sz="16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114300" marT="0" marB="0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768752" cy="432048"/>
          </a:xfrm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Регулятивные УУД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49996"/>
            <a:ext cx="7056783" cy="521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768752" cy="288032"/>
          </a:xfrm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Регулятивные УУД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97743"/>
            <a:ext cx="398145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81705030"/>
              </p:ext>
            </p:extLst>
          </p:nvPr>
        </p:nvGraphicFramePr>
        <p:xfrm>
          <a:off x="1259631" y="5593718"/>
          <a:ext cx="7272811" cy="6309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0393"/>
                <a:gridCol w="280393"/>
                <a:gridCol w="281053"/>
                <a:gridCol w="280393"/>
                <a:gridCol w="281053"/>
                <a:gridCol w="280393"/>
                <a:gridCol w="280393"/>
                <a:gridCol w="280393"/>
                <a:gridCol w="281053"/>
                <a:gridCol w="280393"/>
                <a:gridCol w="280393"/>
                <a:gridCol w="323936"/>
                <a:gridCol w="334492"/>
                <a:gridCol w="334492"/>
                <a:gridCol w="334492"/>
                <a:gridCol w="334492"/>
                <a:gridCol w="334492"/>
                <a:gridCol w="334492"/>
                <a:gridCol w="334492"/>
                <a:gridCol w="334492"/>
                <a:gridCol w="334492"/>
                <a:gridCol w="334492"/>
                <a:gridCol w="334492"/>
                <a:gridCol w="183160"/>
              </a:tblGrid>
              <a:tr h="30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18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22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 dirty="0">
                          <a:effectLst/>
                        </a:rPr>
                        <a:t>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75"/>
                        </a:spcAft>
                      </a:pPr>
                      <a:r>
                        <a:rPr lang="ru-RU" sz="1200" dirty="0">
                          <a:effectLst/>
                        </a:rPr>
                        <a:t>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67544" y="544522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88018"/>
            <a:ext cx="7128792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768752" cy="792088"/>
          </a:xfrm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Регулятивные УУД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8" y="1184151"/>
            <a:ext cx="6276230" cy="4043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768752" cy="792088"/>
          </a:xfrm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ПознавательныеУУД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87624" y="2107605"/>
            <a:ext cx="655272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Проектное задание.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каком регионе Российской Федерации вы живёте? Найдите в справочниках или в Интернете информацию о том, какие языки, кроме русского, используют в своём общении жители вашего региона. Подготовьте рассказ о том, какой язык больше употребляется в вашем регионе. Почему? Аргументируйте свой ответ примерами. Используйте найденную вами информацию.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768752" cy="792088"/>
          </a:xfrm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ПознавательныеУУД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27584" y="1602049"/>
            <a:ext cx="691276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Подготовьте развернутый ответ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исследование на  один из вопросов. Вам помогут это сделать  различные словари.   Не забудьте проиллюстрировать научные положения и выводы  конкретными примерами.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1. Являются ли однокоренными словами: кусок, закуска, искусать, искушение, искусство, искусный?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Являются ли однокоренными слова:  оса, ось, осина, осел,  основа, остов, остров, острый?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3. Верно ли утверждение, что приведенные слова могут быть  разными частями речи: зло, добро, печь, знать, мой, лай, клей, три?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768752" cy="792088"/>
          </a:xfrm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ПознавательныеУУД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187624" y="1838854"/>
            <a:ext cx="65527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Составь небольшой связный текст на тему "Простое и сложное предложение" по схемам, запиши в тетради.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1.[  ]. 2.[  ]? 3.[  ], (в котором). 4.[  ]? 5.[  ], (в котором). 6.[  ]!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Эталон выполнения задания: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предложения делятся на простые и сложные. Что такое простое предложение? Это предложение, в котором одна грамматическая основа. Что такое сложное предложение? Это предложение, в котором две или более основы. Различайте простые и сложные предложения!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80728"/>
            <a:ext cx="6984776" cy="504056"/>
          </a:xfrm>
        </p:spPr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КоммуникативныеУУД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3779874"/>
          </a:xfrm>
        </p:spPr>
        <p:txBody>
          <a:bodyPr/>
          <a:lstStyle/>
          <a:p>
            <a:pPr lvl="0"/>
            <a:r>
              <a:rPr lang="ru-RU" sz="1600" b="1" dirty="0" smtClean="0"/>
              <a:t>Прочитайте  интересные факты из замечательной энциклопедии для детей “Языкознание”, выпущенной издательством “</a:t>
            </a:r>
            <a:r>
              <a:rPr lang="ru-RU" sz="1600" b="1" dirty="0" err="1" smtClean="0"/>
              <a:t>Аванта</a:t>
            </a:r>
            <a:r>
              <a:rPr lang="ru-RU" sz="1600" b="1" dirty="0" smtClean="0"/>
              <a:t> +” в 1998 году.</a:t>
            </a:r>
          </a:p>
          <a:p>
            <a:pPr lvl="0"/>
            <a:endParaRPr lang="ru-RU" sz="1600" dirty="0" smtClean="0"/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1.Озаглавьте текст. 2.Какую информацию содержит этот текст?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3. Как раньше назывались знаки препинания?  Сравните первоначальные и современные названия знаков препинаний.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4.А возможно ли сейчас придумать еще какие-нибудь знаки?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Попробуйте  изобрести новые знаки препинания и объяснить их роль в предложении.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pic>
        <p:nvPicPr>
          <p:cNvPr id="5123" name="Рисунок 6" descr="13 неизвестных знаков препинания, которые мы можем использова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5" y="5301208"/>
            <a:ext cx="540183" cy="66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7" descr="13 неизвестных знаков препинания, которые мы можем использова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1880" y="5157192"/>
            <a:ext cx="3600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9" descr="13 неизвестных знаков препинания, которые мы можем использоват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960" y="4581128"/>
            <a:ext cx="817618" cy="76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11" descr="13 неизвестных знаков препинания, которые мы можем использовать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128" y="4581128"/>
            <a:ext cx="432048" cy="77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Рисунок 13" descr="13 неизвестных знаков препинания, которые мы можем использовать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4288" y="4725144"/>
            <a:ext cx="504056" cy="859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826</Words>
  <Application>Microsoft Office PowerPoint</Application>
  <PresentationFormat>Экран (4:3)</PresentationFormat>
  <Paragraphs>130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Corsiva</vt:lpstr>
      <vt:lpstr>Times New Roman</vt:lpstr>
      <vt:lpstr>Calibri</vt:lpstr>
      <vt:lpstr>Georgia</vt:lpstr>
      <vt:lpstr>Cassandra</vt:lpstr>
      <vt:lpstr>Тема Office</vt:lpstr>
      <vt:lpstr>МБОУ «Мичанская ООШ Сабинского муниципального района РТ»</vt:lpstr>
      <vt:lpstr>Контрольно-диагностические материалы  для формирования и оценки УУД  </vt:lpstr>
      <vt:lpstr>Регулятивные УУД </vt:lpstr>
      <vt:lpstr> Регулятивные УУД </vt:lpstr>
      <vt:lpstr>Регулятивные УУД </vt:lpstr>
      <vt:lpstr> ПознавательныеУУД </vt:lpstr>
      <vt:lpstr> ПознавательныеУУД </vt:lpstr>
      <vt:lpstr> ПознавательныеУУД </vt:lpstr>
      <vt:lpstr> КоммуникативныеУУД </vt:lpstr>
      <vt:lpstr> КоммуникативныеУУД </vt:lpstr>
      <vt:lpstr> КоммуникативныеУУД </vt:lpstr>
      <vt:lpstr>КоммуникативныеУУД </vt:lpstr>
      <vt:lpstr>Спасибо за внимание !  До новых встреч !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школа</cp:lastModifiedBy>
  <cp:revision>31</cp:revision>
  <dcterms:modified xsi:type="dcterms:W3CDTF">2020-12-28T08:33:17Z</dcterms:modified>
</cp:coreProperties>
</file>